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3" r:id="rId4"/>
    <p:sldId id="264" r:id="rId5"/>
    <p:sldId id="262" r:id="rId6"/>
    <p:sldId id="265" r:id="rId7"/>
    <p:sldId id="266" r:id="rId8"/>
    <p:sldId id="267" r:id="rId9"/>
    <p:sldId id="260" r:id="rId10"/>
    <p:sldId id="268" r:id="rId11"/>
    <p:sldId id="275" r:id="rId12"/>
    <p:sldId id="269" r:id="rId13"/>
    <p:sldId id="270" r:id="rId14"/>
    <p:sldId id="271" r:id="rId15"/>
    <p:sldId id="273" r:id="rId16"/>
    <p:sldId id="274" r:id="rId17"/>
    <p:sldId id="272" r:id="rId18"/>
    <p:sldId id="276" r:id="rId19"/>
    <p:sldId id="278" r:id="rId20"/>
    <p:sldId id="277" r:id="rId21"/>
    <p:sldId id="279" r:id="rId22"/>
    <p:sldId id="280" r:id="rId23"/>
    <p:sldId id="281" r:id="rId24"/>
    <p:sldId id="283" r:id="rId25"/>
    <p:sldId id="284" r:id="rId26"/>
    <p:sldId id="286" r:id="rId2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59"/>
            <p14:sldId id="263"/>
            <p14:sldId id="264"/>
            <p14:sldId id="262"/>
            <p14:sldId id="265"/>
            <p14:sldId id="266"/>
            <p14:sldId id="267"/>
            <p14:sldId id="260"/>
            <p14:sldId id="268"/>
            <p14:sldId id="275"/>
            <p14:sldId id="269"/>
            <p14:sldId id="270"/>
            <p14:sldId id="271"/>
            <p14:sldId id="273"/>
            <p14:sldId id="274"/>
            <p14:sldId id="272"/>
            <p14:sldId id="276"/>
            <p14:sldId id="278"/>
            <p14:sldId id="277"/>
            <p14:sldId id="279"/>
            <p14:sldId id="280"/>
            <p14:sldId id="281"/>
            <p14:sldId id="283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4BD97"/>
    <a:srgbClr val="CF0000"/>
    <a:srgbClr val="003162"/>
    <a:srgbClr val="888888"/>
    <a:srgbClr val="FF0000"/>
    <a:srgbClr val="D8CF3D"/>
    <a:srgbClr val="00B858"/>
    <a:srgbClr val="DDA19F"/>
    <a:srgbClr val="48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3827" autoAdjust="0"/>
  </p:normalViewPr>
  <p:slideViewPr>
    <p:cSldViewPr snapToGrid="0" snapToObjects="1">
      <p:cViewPr varScale="1">
        <p:scale>
          <a:sx n="88" d="100"/>
          <a:sy n="88" d="100"/>
        </p:scale>
        <p:origin x="1411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97200" y="63416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EE232 Discussion </a:t>
            </a:r>
            <a:r>
              <a:rPr lang="en-US" dirty="0" smtClean="0">
                <a:solidFill>
                  <a:schemeClr val="bg1"/>
                </a:solidFill>
              </a:rPr>
              <a:t>02/09/2017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for today:</a:t>
            </a:r>
            <a:br>
              <a:rPr lang="en-US" dirty="0" smtClean="0"/>
            </a:br>
            <a:r>
              <a:rPr lang="en-US" dirty="0" smtClean="0"/>
              <a:t>Laser cavity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16007"/>
            <a:ext cx="7740650" cy="4622103"/>
          </a:xfrm>
        </p:spPr>
        <p:txBody>
          <a:bodyPr>
            <a:normAutofit/>
          </a:bodyPr>
          <a:lstStyle/>
          <a:p>
            <a:r>
              <a:rPr lang="en-US" dirty="0" smtClean="0"/>
              <a:t>Today we will use </a:t>
            </a:r>
            <a:r>
              <a:rPr lang="en-US" dirty="0" err="1" smtClean="0"/>
              <a:t>Lumerical</a:t>
            </a:r>
            <a:r>
              <a:rPr lang="en-US" dirty="0" smtClean="0"/>
              <a:t> FDTD to study a nanowire laser cavity</a:t>
            </a:r>
          </a:p>
          <a:p>
            <a:pPr lvl="1"/>
            <a:r>
              <a:rPr lang="en-US" dirty="0" smtClean="0"/>
              <a:t>Review conditions for lasing in general laser cavity</a:t>
            </a:r>
          </a:p>
          <a:p>
            <a:pPr lvl="1"/>
            <a:r>
              <a:rPr lang="en-US" dirty="0" smtClean="0"/>
              <a:t>Design and analysis of </a:t>
            </a:r>
            <a:r>
              <a:rPr lang="en-US" dirty="0" err="1" smtClean="0"/>
              <a:t>ZnO</a:t>
            </a:r>
            <a:r>
              <a:rPr lang="en-US" dirty="0" smtClean="0"/>
              <a:t> nanowire laser cavity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domain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88" t="49880" r="60540" b="15016"/>
          <a:stretch/>
        </p:blipFill>
        <p:spPr>
          <a:xfrm>
            <a:off x="1272667" y="1537398"/>
            <a:ext cx="6160516" cy="4401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375" y="165735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PML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250" y="3661787"/>
            <a:ext cx="14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 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49" y="4151071"/>
            <a:ext cx="158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 monitor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091" y="3368655"/>
            <a:ext cx="10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nanowire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741" y="20266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9783" y="5329654"/>
            <a:ext cx="15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Movie monitor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119"/>
          <a:stretch/>
        </p:blipFill>
        <p:spPr>
          <a:xfrm>
            <a:off x="469900" y="1224173"/>
            <a:ext cx="8627163" cy="42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216" b="26592"/>
          <a:stretch/>
        </p:blipFill>
        <p:spPr>
          <a:xfrm>
            <a:off x="1588110" y="1065911"/>
            <a:ext cx="5529629" cy="47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30" b="24544"/>
          <a:stretch/>
        </p:blipFill>
        <p:spPr>
          <a:xfrm>
            <a:off x="1185252" y="812789"/>
            <a:ext cx="6780579" cy="52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monitor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029" b="18029"/>
          <a:stretch/>
        </p:blipFill>
        <p:spPr>
          <a:xfrm>
            <a:off x="469900" y="1224173"/>
            <a:ext cx="4903245" cy="45987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426678" y="3523545"/>
            <a:ext cx="3367453" cy="1250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65" y="2583256"/>
            <a:ext cx="3465635" cy="22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235946"/>
            <a:ext cx="5415564" cy="48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mirror reflectivity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simulation (if not already)</a:t>
            </a:r>
          </a:p>
          <a:p>
            <a:r>
              <a:rPr lang="en-US" dirty="0" smtClean="0"/>
              <a:t>Right-click</a:t>
            </a:r>
            <a:r>
              <a:rPr lang="en-US" b="1" i="1" dirty="0" smtClean="0"/>
              <a:t> </a:t>
            </a:r>
            <a:r>
              <a:rPr lang="en-US" b="1" i="1" dirty="0" err="1" smtClean="0"/>
              <a:t>reflectionMonitor</a:t>
            </a:r>
            <a:r>
              <a:rPr lang="en-US" b="1" i="1" dirty="0" smtClean="0"/>
              <a:t> </a:t>
            </a:r>
            <a:r>
              <a:rPr lang="en-US" dirty="0" smtClean="0"/>
              <a:t>and select</a:t>
            </a:r>
            <a:br>
              <a:rPr lang="en-US" dirty="0" smtClean="0"/>
            </a:br>
            <a:r>
              <a:rPr lang="en-US" b="1" i="1" dirty="0" smtClean="0"/>
              <a:t>Visualize </a:t>
            </a:r>
            <a:r>
              <a:rPr lang="en-US" b="1" i="1" dirty="0" smtClean="0">
                <a:sym typeface="Wingdings" panose="05000000000000000000" pitchFamily="2" charset="2"/>
              </a:rPr>
              <a:t> T</a:t>
            </a:r>
            <a:endParaRPr lang="en-US" b="1" i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This will plot the percentage of power transmitted through the field-monitor. That is it will tell us much power was reflected from the nanowire laser cavity mirror (i.e. reflectivity)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1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</a:t>
            </a:r>
            <a:r>
              <a:rPr lang="en-US" dirty="0" smtClean="0"/>
              <a:t>-Air mirror reflectivity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371600"/>
            <a:ext cx="5734050" cy="4114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722125" y="2402007"/>
            <a:ext cx="0" cy="709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82915" y="2042976"/>
            <a:ext cx="16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11% reflectivity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ZnO</a:t>
            </a:r>
            <a:r>
              <a:rPr lang="en-US" dirty="0"/>
              <a:t>-Air mirror reflectivity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measure a reflectivity of 11%. This is slightly lower than our back-of-the-envelope calculation of 18%.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</a:t>
            </a:r>
            <a:r>
              <a:rPr lang="en-US" dirty="0" smtClean="0"/>
              <a:t>-Sapphire reflectivity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we need to simulate the reflectivity of the other mirror.</a:t>
            </a:r>
          </a:p>
          <a:p>
            <a:r>
              <a:rPr lang="en-US" dirty="0" smtClean="0"/>
              <a:t>Click on </a:t>
            </a:r>
            <a:r>
              <a:rPr lang="en-US" b="1" i="1" dirty="0" smtClean="0"/>
              <a:t>Layout</a:t>
            </a:r>
            <a:r>
              <a:rPr lang="en-US" i="1" dirty="0" smtClean="0"/>
              <a:t> </a:t>
            </a:r>
            <a:r>
              <a:rPr lang="en-US" dirty="0" smtClean="0"/>
              <a:t>(where the </a:t>
            </a:r>
            <a:r>
              <a:rPr lang="en-US" b="1" i="1" dirty="0" smtClean="0"/>
              <a:t>Run</a:t>
            </a:r>
            <a:r>
              <a:rPr lang="en-US" dirty="0" smtClean="0"/>
              <a:t> button was) to go back to </a:t>
            </a:r>
            <a:r>
              <a:rPr lang="en-US" dirty="0" smtClean="0"/>
              <a:t>Layout mode</a:t>
            </a:r>
            <a:endParaRPr lang="en-US" dirty="0" smtClean="0"/>
          </a:p>
          <a:p>
            <a:r>
              <a:rPr lang="en-US" dirty="0" smtClean="0"/>
              <a:t>Right-click on </a:t>
            </a:r>
            <a:r>
              <a:rPr lang="en-US" b="1" i="1" dirty="0" smtClean="0"/>
              <a:t>sapphire</a:t>
            </a:r>
            <a:r>
              <a:rPr lang="en-US" dirty="0" smtClean="0"/>
              <a:t> in the objects tree and click on </a:t>
            </a:r>
            <a:r>
              <a:rPr lang="en-US" b="1" i="1" dirty="0" smtClean="0"/>
              <a:t>enable.</a:t>
            </a:r>
          </a:p>
          <a:p>
            <a:r>
              <a:rPr lang="en-US" dirty="0" smtClean="0"/>
              <a:t>Re-run simulation and plot the reflectivity.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basic laser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009650"/>
            <a:ext cx="77628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</a:t>
            </a:r>
            <a:r>
              <a:rPr lang="en-US" dirty="0" smtClean="0"/>
              <a:t>-Sapphire reflectivity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371600"/>
            <a:ext cx="5734050" cy="4114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008728" y="3289111"/>
            <a:ext cx="0" cy="709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3263" y="2919779"/>
            <a:ext cx="16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r>
              <a:rPr lang="en-US" dirty="0" smtClean="0"/>
              <a:t>% reflectivity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Confinement factor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Finally, we need to determine the confinement factor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Power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inside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waveguide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guided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power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𝑛𝑠𝑖𝑑𝑒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We can do determine the confinement factor by using </a:t>
                </a:r>
                <a:r>
                  <a:rPr lang="en-US" dirty="0" err="1" smtClean="0"/>
                  <a:t>Lumerical</a:t>
                </a:r>
                <a:r>
                  <a:rPr lang="en-US" dirty="0" smtClean="0"/>
                  <a:t> MODE.</a:t>
                </a:r>
              </a:p>
              <a:p>
                <a:r>
                  <a:rPr lang="en-US" dirty="0"/>
                  <a:t>Open the file </a:t>
                </a:r>
                <a:r>
                  <a:rPr lang="en-US" dirty="0" err="1" smtClean="0"/>
                  <a:t>ZnO_nanowire_laser_CF.lms</a:t>
                </a:r>
                <a:endParaRPr lang="en-US" dirty="0" smtClean="0"/>
              </a:p>
              <a:p>
                <a:r>
                  <a:rPr lang="en-US" dirty="0" smtClean="0"/>
                  <a:t>Click </a:t>
                </a:r>
                <a:r>
                  <a:rPr lang="en-US" b="1" i="1" dirty="0" smtClean="0"/>
                  <a:t>Run</a:t>
                </a:r>
                <a:r>
                  <a:rPr lang="en-US" dirty="0" smtClean="0"/>
                  <a:t>, and </a:t>
                </a:r>
                <a:r>
                  <a:rPr lang="en-US" b="1" i="1" dirty="0" smtClean="0"/>
                  <a:t>Calculate modes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8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964416" cy="945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Confinement factor calculation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44" y="1065911"/>
            <a:ext cx="7658562" cy="49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27"/>
          <a:stretch/>
        </p:blipFill>
        <p:spPr>
          <a:xfrm>
            <a:off x="469900" y="1018965"/>
            <a:ext cx="8205836" cy="5220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964416" cy="945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Confinement factor calculation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48418" y="3718238"/>
            <a:ext cx="2197289" cy="327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19766" y="4045785"/>
            <a:ext cx="0" cy="846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794134" y="4864649"/>
            <a:ext cx="24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confinement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120052"/>
            <a:ext cx="8019007" cy="945859"/>
          </a:xfrm>
        </p:spPr>
        <p:txBody>
          <a:bodyPr>
            <a:normAutofit fontScale="90000"/>
          </a:bodyPr>
          <a:lstStyle/>
          <a:p>
            <a:r>
              <a:rPr lang="en-US" dirty="0"/>
              <a:t>Confinement factor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limited to a circular or rectangular geometry when calculating confinement factor. When waveguide has more complicated geometry (such as </a:t>
            </a:r>
            <a:r>
              <a:rPr lang="en-US" dirty="0" err="1" smtClean="0"/>
              <a:t>ZnO</a:t>
            </a:r>
            <a:r>
              <a:rPr lang="en-US" dirty="0" smtClean="0"/>
              <a:t> nanowire with hexagonal cross-section) we may wish to more rigorously determine confinement factor by writing a </a:t>
            </a:r>
            <a:r>
              <a:rPr lang="en-US" dirty="0" err="1" smtClean="0"/>
              <a:t>Lumerical</a:t>
            </a:r>
            <a:r>
              <a:rPr lang="en-US" dirty="0" smtClean="0"/>
              <a:t> script.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gain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let’s recalculate the threshold gain calculation with our more accurate values for mirror reflectivity and confinement factor.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13039" y="2420636"/>
                <a:ext cx="3310586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39" y="2420636"/>
                <a:ext cx="3310586" cy="991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4230" y="3412318"/>
            <a:ext cx="4773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nanowire length is 10 </a:t>
            </a:r>
            <a:r>
              <a:rPr lang="en-US" dirty="0" smtClean="0"/>
              <a:t>µm, and </a:t>
            </a:r>
            <a:r>
              <a:rPr lang="en-US" dirty="0" smtClean="0"/>
              <a:t>negligible</a:t>
            </a:r>
          </a:p>
          <a:p>
            <a:r>
              <a:rPr lang="en-US" dirty="0" smtClean="0"/>
              <a:t>internal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71540" y="4559127"/>
                <a:ext cx="6231001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(2)(0.82)(10×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(0.11)(0.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07)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4371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40" y="4559127"/>
                <a:ext cx="6231001" cy="9916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352925" y="5455270"/>
                <a:ext cx="331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Original estimate was 2800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25" y="5455270"/>
                <a:ext cx="331520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7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0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basic laser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6"/>
          <a:stretch/>
        </p:blipFill>
        <p:spPr>
          <a:xfrm>
            <a:off x="299122" y="928687"/>
            <a:ext cx="8107606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</a:t>
            </a:r>
            <a:r>
              <a:rPr lang="en-US" dirty="0" smtClean="0"/>
              <a:t> nanowire laser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88226"/>
            <a:ext cx="7740650" cy="4622103"/>
          </a:xfrm>
        </p:spPr>
        <p:txBody>
          <a:bodyPr/>
          <a:lstStyle/>
          <a:p>
            <a:r>
              <a:rPr lang="en-US" dirty="0" smtClean="0"/>
              <a:t>As an interesting case study, let’s examine a somewhat exotic laser cavity consisting of a </a:t>
            </a:r>
            <a:r>
              <a:rPr lang="en-US" dirty="0" err="1" smtClean="0"/>
              <a:t>ZnO</a:t>
            </a:r>
            <a:r>
              <a:rPr lang="en-US" dirty="0" smtClean="0"/>
              <a:t> nanowire laser cavity</a:t>
            </a:r>
          </a:p>
          <a:p>
            <a:r>
              <a:rPr lang="en-US" dirty="0" smtClean="0"/>
              <a:t>“Bottom-up” fabricated </a:t>
            </a:r>
            <a:r>
              <a:rPr lang="en-US" dirty="0" err="1" smtClean="0"/>
              <a:t>ZnO</a:t>
            </a:r>
            <a:r>
              <a:rPr lang="en-US" dirty="0" smtClean="0"/>
              <a:t> nanowires grown on sapphire substrate</a:t>
            </a:r>
          </a:p>
          <a:p>
            <a:r>
              <a:rPr lang="en-US" dirty="0" smtClean="0"/>
              <a:t>Cavity is formed by mirror between top facet and air and bottom facet and sapphire substrate</a:t>
            </a:r>
          </a:p>
          <a:p>
            <a:r>
              <a:rPr lang="en-US" dirty="0" smtClean="0"/>
              <a:t>How much gain do we need to </a:t>
            </a:r>
            <a:br>
              <a:rPr lang="en-US" dirty="0" smtClean="0"/>
            </a:br>
            <a:r>
              <a:rPr lang="en-US" dirty="0" smtClean="0"/>
              <a:t>observe lasing in such a cavity?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9" r="33224" b="-198"/>
          <a:stretch/>
        </p:blipFill>
        <p:spPr bwMode="auto">
          <a:xfrm>
            <a:off x="304311" y="4274466"/>
            <a:ext cx="4842118" cy="185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3" t="55486"/>
          <a:stretch/>
        </p:blipFill>
        <p:spPr bwMode="auto">
          <a:xfrm>
            <a:off x="5529384" y="3199277"/>
            <a:ext cx="3089521" cy="29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88806" y="5628776"/>
            <a:ext cx="30870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Huang, Michael H., et al. "Room-temperature ultraviolet nanowire </a:t>
            </a:r>
            <a:r>
              <a:rPr lang="en-US" sz="1050" dirty="0" err="1"/>
              <a:t>nanolasers</a:t>
            </a:r>
            <a:r>
              <a:rPr lang="en-US" sz="1050" dirty="0"/>
              <a:t>." </a:t>
            </a:r>
            <a:r>
              <a:rPr lang="en-US" sz="1050" i="1" dirty="0"/>
              <a:t>science</a:t>
            </a:r>
            <a:r>
              <a:rPr lang="en-US" sz="1050" dirty="0"/>
              <a:t> 292.5523 (2001): 1897-1899.</a:t>
            </a:r>
          </a:p>
        </p:txBody>
      </p:sp>
    </p:spTree>
    <p:extLst>
      <p:ext uri="{BB962C8B-B14F-4D97-AF65-F5344CB8AC3E}">
        <p14:creationId xmlns:p14="http://schemas.microsoft.com/office/powerpoint/2010/main" val="24758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Back-of-the envelope calculation of threshold gain for </a:t>
            </a:r>
            <a:r>
              <a:rPr lang="en-US" sz="3200" dirty="0" err="1" smtClean="0"/>
              <a:t>ZnO</a:t>
            </a:r>
            <a:r>
              <a:rPr lang="en-US" sz="3200" dirty="0" smtClean="0"/>
              <a:t> nanowire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14192" y="4448301"/>
            <a:ext cx="3103685" cy="7297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93949" y="1732085"/>
            <a:ext cx="544170" cy="2716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7582" y="2848012"/>
            <a:ext cx="2676903" cy="4450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16623" y="4628516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Sapphire (n = 1.8)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9113" y="2532966"/>
            <a:ext cx="150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ZnO</a:t>
            </a:r>
            <a:r>
              <a:rPr lang="en-US" dirty="0" smtClean="0"/>
              <a:t> nanowire</a:t>
            </a:r>
            <a:br>
              <a:rPr lang="en-US" dirty="0" smtClean="0"/>
            </a:br>
            <a:r>
              <a:rPr lang="en-US" dirty="0" smtClean="0"/>
              <a:t>(n = 2.45)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82943" y="1732083"/>
            <a:ext cx="11349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16923" y="152986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#1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286407" y="3991708"/>
            <a:ext cx="887616" cy="397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47825" y="375658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#2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46242" y="1529862"/>
                <a:ext cx="3771545" cy="160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Assume plane wave normal incidence: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𝑍𝑛𝑂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𝑍𝑛𝑂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=18%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242" y="1529862"/>
                <a:ext cx="3771545" cy="1600375"/>
              </a:xfrm>
              <a:prstGeom prst="rect">
                <a:avLst/>
              </a:prstGeom>
              <a:blipFill>
                <a:blip r:embed="rId3"/>
                <a:stretch>
                  <a:fillRect l="-1454" t="-2290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46241" y="3753671"/>
                <a:ext cx="3771545" cy="160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Assume plane wave normal incidence: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𝑍𝑛𝑂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𝑠𝑎𝑝𝑝h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𝑍𝑛𝑂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𝑠𝑎𝑝𝑝h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241" y="3753671"/>
                <a:ext cx="3771545" cy="1600375"/>
              </a:xfrm>
              <a:prstGeom prst="rect">
                <a:avLst/>
              </a:prstGeom>
              <a:blipFill>
                <a:blip r:embed="rId4"/>
                <a:stretch>
                  <a:fillRect l="-1454" t="-2290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6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Back-of-the envelope calculation of threshold gain for </a:t>
            </a:r>
            <a:r>
              <a:rPr lang="en-US" sz="3200" dirty="0" err="1" smtClean="0"/>
              <a:t>ZnO</a:t>
            </a:r>
            <a:r>
              <a:rPr lang="en-US" sz="3200" dirty="0" smtClean="0"/>
              <a:t> nanowire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14192" y="4448301"/>
            <a:ext cx="3103685" cy="7297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93949" y="1732085"/>
            <a:ext cx="544170" cy="2716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7582" y="2848012"/>
            <a:ext cx="2676903" cy="4450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16623" y="4628516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Sapphire (n = 1.8)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9113" y="2532966"/>
            <a:ext cx="150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ZnO</a:t>
            </a:r>
            <a:r>
              <a:rPr lang="en-US" dirty="0" smtClean="0"/>
              <a:t> nanowire</a:t>
            </a:r>
            <a:br>
              <a:rPr lang="en-US" dirty="0" smtClean="0"/>
            </a:br>
            <a:r>
              <a:rPr lang="en-US" dirty="0" smtClean="0"/>
              <a:t>(n = 2.45)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82943" y="1732083"/>
            <a:ext cx="11349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16923" y="152986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#1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286407" y="3991708"/>
            <a:ext cx="887616" cy="397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47825" y="375658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#2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96681" y="1403353"/>
                <a:ext cx="3310586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81" y="1403353"/>
                <a:ext cx="3310586" cy="991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96681" y="2338084"/>
            <a:ext cx="4115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nanowire length is 10 µm,</a:t>
            </a:r>
          </a:p>
          <a:p>
            <a:r>
              <a:rPr lang="en-US" dirty="0" smtClean="0"/>
              <a:t>confinement factor is unity, and negligible</a:t>
            </a:r>
          </a:p>
          <a:p>
            <a:r>
              <a:rPr lang="en-US" dirty="0" smtClean="0"/>
              <a:t>internal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5938" y="3357223"/>
                <a:ext cx="4424416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(2)(1)(10×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(0.18)(0.02)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38" y="3357223"/>
                <a:ext cx="4424416" cy="991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2180" y="4226437"/>
                <a:ext cx="1614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2800 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80" y="4226437"/>
                <a:ext cx="1614481" cy="369332"/>
              </a:xfrm>
              <a:prstGeom prst="rect">
                <a:avLst/>
              </a:prstGeom>
              <a:blipFill>
                <a:blip r:embed="rId5"/>
                <a:stretch>
                  <a:fillRect t="-8197" r="-22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60666" y="4633313"/>
            <a:ext cx="20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(this is pretty high!)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Lumerical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 smtClean="0"/>
              <a:t>use </a:t>
            </a:r>
            <a:r>
              <a:rPr lang="en-US" dirty="0" err="1" smtClean="0"/>
              <a:t>Lumerical</a:t>
            </a:r>
            <a:r>
              <a:rPr lang="en-US" dirty="0" smtClean="0"/>
              <a:t> FDTD to get a more accurate value for the mirror reflectivity and confinement factor to determine the threshold gain</a:t>
            </a:r>
          </a:p>
          <a:p>
            <a:r>
              <a:rPr lang="en-US" dirty="0" smtClean="0"/>
              <a:t>We could simulate the entire structure and determine the Q-factor to get the threshold gain however it’s faster to simply simulate the mirror reflectivity for each mirror and use the expression on the previous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FDTD procedure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507670" y="3170696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07670" y="1418096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4637254">
            <a:off x="4621213" y="769938"/>
            <a:ext cx="381000" cy="5638800"/>
          </a:xfrm>
          <a:prstGeom prst="can">
            <a:avLst>
              <a:gd name="adj" fmla="val 48717"/>
            </a:avLst>
          </a:prstGeom>
          <a:solidFill>
            <a:srgbClr val="F3F3F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507670" y="1418096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107870" y="2484896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154488" y="3335338"/>
            <a:ext cx="1295400" cy="558800"/>
          </a:xfrm>
          <a:custGeom>
            <a:avLst/>
            <a:gdLst>
              <a:gd name="T0" fmla="*/ 0 w 816"/>
              <a:gd name="T1" fmla="*/ 64 h 352"/>
              <a:gd name="T2" fmla="*/ 240 w 816"/>
              <a:gd name="T3" fmla="*/ 64 h 352"/>
              <a:gd name="T4" fmla="*/ 480 w 816"/>
              <a:gd name="T5" fmla="*/ 16 h 352"/>
              <a:gd name="T6" fmla="*/ 624 w 816"/>
              <a:gd name="T7" fmla="*/ 160 h 352"/>
              <a:gd name="T8" fmla="*/ 816 w 816"/>
              <a:gd name="T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352">
                <a:moveTo>
                  <a:pt x="0" y="64"/>
                </a:moveTo>
                <a:cubicBezTo>
                  <a:pt x="80" y="68"/>
                  <a:pt x="160" y="72"/>
                  <a:pt x="240" y="64"/>
                </a:cubicBezTo>
                <a:cubicBezTo>
                  <a:pt x="320" y="56"/>
                  <a:pt x="416" y="0"/>
                  <a:pt x="480" y="16"/>
                </a:cubicBezTo>
                <a:cubicBezTo>
                  <a:pt x="544" y="32"/>
                  <a:pt x="568" y="104"/>
                  <a:pt x="624" y="160"/>
                </a:cubicBezTo>
                <a:cubicBezTo>
                  <a:pt x="680" y="216"/>
                  <a:pt x="748" y="284"/>
                  <a:pt x="816" y="35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002088" y="3640138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5913" y="1432581"/>
            <a:ext cx="3211558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(1) </a:t>
            </a:r>
            <a:r>
              <a:rPr lang="en-US" altLang="en-US" dirty="0">
                <a:solidFill>
                  <a:srgbClr val="000000"/>
                </a:solidFill>
              </a:rPr>
              <a:t>Launch </a:t>
            </a:r>
            <a:r>
              <a:rPr lang="en-US" altLang="en-US" dirty="0" smtClean="0">
                <a:solidFill>
                  <a:srgbClr val="000000"/>
                </a:solidFill>
              </a:rPr>
              <a:t>waveguide mode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84130" y="1241378"/>
            <a:ext cx="267194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(3) </a:t>
            </a:r>
            <a:r>
              <a:rPr lang="en-US" altLang="en-US" dirty="0" smtClean="0"/>
              <a:t>Monitor reflected power with a field monitor</a:t>
            </a:r>
            <a:endParaRPr lang="en-US" altLang="en-US" sz="20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17355568">
            <a:off x="1652588" y="5338763"/>
            <a:ext cx="914400" cy="234950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rot="19673238">
            <a:off x="1230313" y="4846638"/>
            <a:ext cx="914400" cy="234950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rot="581100">
            <a:off x="1154113" y="4237038"/>
            <a:ext cx="914400" cy="234950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92113" y="5303838"/>
            <a:ext cx="14922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radiated light</a:t>
            </a:r>
            <a:endParaRPr lang="en-US" alt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435805" y="3751263"/>
            <a:ext cx="11239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reflected 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light</a:t>
            </a:r>
            <a:endParaRPr lang="en-US" altLang="en-US" dirty="0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9494505" flipV="1">
            <a:off x="5400606" y="3024326"/>
            <a:ext cx="914400" cy="64019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rot="9494505" flipV="1">
            <a:off x="2574076" y="4433628"/>
            <a:ext cx="914400" cy="64019"/>
          </a:xfrm>
          <a:custGeom>
            <a:avLst/>
            <a:gdLst>
              <a:gd name="T0" fmla="*/ 933 w 933"/>
              <a:gd name="T1" fmla="*/ 285 h 296"/>
              <a:gd name="T2" fmla="*/ 842 w 933"/>
              <a:gd name="T3" fmla="*/ 216 h 296"/>
              <a:gd name="T4" fmla="*/ 705 w 933"/>
              <a:gd name="T5" fmla="*/ 11 h 296"/>
              <a:gd name="T6" fmla="*/ 568 w 933"/>
              <a:gd name="T7" fmla="*/ 285 h 296"/>
              <a:gd name="T8" fmla="*/ 386 w 933"/>
              <a:gd name="T9" fmla="*/ 11 h 296"/>
              <a:gd name="T10" fmla="*/ 249 w 933"/>
              <a:gd name="T11" fmla="*/ 285 h 296"/>
              <a:gd name="T12" fmla="*/ 112 w 933"/>
              <a:gd name="T13" fmla="*/ 80 h 296"/>
              <a:gd name="T14" fmla="*/ 0 w 933"/>
              <a:gd name="T15" fmla="*/ 5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296">
                <a:moveTo>
                  <a:pt x="933" y="285"/>
                </a:moveTo>
                <a:cubicBezTo>
                  <a:pt x="906" y="273"/>
                  <a:pt x="880" y="262"/>
                  <a:pt x="842" y="216"/>
                </a:cubicBezTo>
                <a:cubicBezTo>
                  <a:pt x="804" y="171"/>
                  <a:pt x="751" y="0"/>
                  <a:pt x="705" y="11"/>
                </a:cubicBezTo>
                <a:cubicBezTo>
                  <a:pt x="659" y="23"/>
                  <a:pt x="621" y="285"/>
                  <a:pt x="568" y="285"/>
                </a:cubicBezTo>
                <a:cubicBezTo>
                  <a:pt x="515" y="285"/>
                  <a:pt x="439" y="11"/>
                  <a:pt x="386" y="11"/>
                </a:cubicBezTo>
                <a:cubicBezTo>
                  <a:pt x="333" y="11"/>
                  <a:pt x="295" y="273"/>
                  <a:pt x="249" y="285"/>
                </a:cubicBezTo>
                <a:cubicBezTo>
                  <a:pt x="203" y="296"/>
                  <a:pt x="153" y="119"/>
                  <a:pt x="112" y="80"/>
                </a:cubicBezTo>
                <a:cubicBezTo>
                  <a:pt x="71" y="41"/>
                  <a:pt x="23" y="59"/>
                  <a:pt x="0" y="5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99650" y="1935649"/>
            <a:ext cx="320782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(2) </a:t>
            </a:r>
            <a:r>
              <a:rPr lang="en-US" altLang="en-US" dirty="0" smtClean="0"/>
              <a:t>Guided mode will reflect off the mirror. Some light will radiate away but some will reflect in the backward direction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728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mode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the </a:t>
            </a:r>
            <a:r>
              <a:rPr lang="en-US" dirty="0"/>
              <a:t>file </a:t>
            </a:r>
            <a:r>
              <a:rPr lang="en-US" dirty="0" err="1" smtClean="0"/>
              <a:t>ZnO_nanowire_laser_mirror.fsp</a:t>
            </a:r>
            <a:endParaRPr lang="en-US" dirty="0" smtClean="0"/>
          </a:p>
          <a:p>
            <a:r>
              <a:rPr lang="en-US" dirty="0" smtClean="0"/>
              <a:t>This file contains the geometry necessary to simulate reflectivity from both mirrors of the </a:t>
            </a:r>
            <a:r>
              <a:rPr lang="en-US" dirty="0" err="1" smtClean="0"/>
              <a:t>ZnO</a:t>
            </a:r>
            <a:r>
              <a:rPr lang="en-US" dirty="0" smtClean="0"/>
              <a:t> nanowire cavity</a:t>
            </a:r>
          </a:p>
          <a:p>
            <a:pPr lvl="1"/>
            <a:r>
              <a:rPr lang="en-US" dirty="0" err="1" smtClean="0"/>
              <a:t>ZnO</a:t>
            </a:r>
            <a:r>
              <a:rPr lang="en-US" dirty="0" smtClean="0"/>
              <a:t> has hexagonal cross-section with 130nm diameter</a:t>
            </a:r>
          </a:p>
          <a:p>
            <a:r>
              <a:rPr lang="en-US" dirty="0" smtClean="0"/>
              <a:t>We will assume lasing occurs at the </a:t>
            </a:r>
            <a:r>
              <a:rPr lang="en-US" dirty="0" err="1" smtClean="0"/>
              <a:t>ZnO</a:t>
            </a:r>
            <a:r>
              <a:rPr lang="en-US" dirty="0" smtClean="0"/>
              <a:t> </a:t>
            </a:r>
            <a:r>
              <a:rPr lang="en-US" dirty="0" err="1" smtClean="0"/>
              <a:t>bangap</a:t>
            </a:r>
            <a:r>
              <a:rPr lang="en-US" dirty="0" smtClean="0"/>
              <a:t> wavelength of 370nm and therefore center our simulation range at that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42602</TotalTime>
  <Words>591</Words>
  <Application>Microsoft Office PowerPoint</Application>
  <PresentationFormat>On-screen Show (4:3)</PresentationFormat>
  <Paragraphs>95</Paragraphs>
  <Slides>25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Agenda for today: Laser cavity design</vt:lpstr>
      <vt:lpstr>Review: basic laser concepts</vt:lpstr>
      <vt:lpstr>Review: basic laser concepts</vt:lpstr>
      <vt:lpstr>ZnO nanowire laser cavity</vt:lpstr>
      <vt:lpstr>Back-of-the envelope calculation of threshold gain for ZnO nanowire</vt:lpstr>
      <vt:lpstr>Back-of-the envelope calculation of threshold gain for ZnO nanowire</vt:lpstr>
      <vt:lpstr>Lumerical simulation</vt:lpstr>
      <vt:lpstr>FDTD procedure</vt:lpstr>
      <vt:lpstr>Guided mode source</vt:lpstr>
      <vt:lpstr>Computational domain</vt:lpstr>
      <vt:lpstr>Mode source</vt:lpstr>
      <vt:lpstr>Mode source</vt:lpstr>
      <vt:lpstr>Mode source</vt:lpstr>
      <vt:lpstr>Power monitor</vt:lpstr>
      <vt:lpstr>Power monitor</vt:lpstr>
      <vt:lpstr>Plotting mirror reflectivity</vt:lpstr>
      <vt:lpstr>ZnO-Air mirror reflectivity</vt:lpstr>
      <vt:lpstr>ZnO-Air mirror reflectivity</vt:lpstr>
      <vt:lpstr>ZnO-Sapphire reflectivity</vt:lpstr>
      <vt:lpstr>ZnO-Sapphire reflectivity</vt:lpstr>
      <vt:lpstr>Confinement factor </vt:lpstr>
      <vt:lpstr>Confinement factor calculation</vt:lpstr>
      <vt:lpstr>Confinement factor calculation</vt:lpstr>
      <vt:lpstr>Confinement factor calculation</vt:lpstr>
      <vt:lpstr>Threshold gain calculation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877</cp:revision>
  <cp:lastPrinted>2016-02-08T21:44:09Z</cp:lastPrinted>
  <dcterms:created xsi:type="dcterms:W3CDTF">2013-01-15T19:08:57Z</dcterms:created>
  <dcterms:modified xsi:type="dcterms:W3CDTF">2017-02-11T22:31:09Z</dcterms:modified>
</cp:coreProperties>
</file>